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3">
  <p:sldMasterIdLst>
    <p:sldMasterId id="2147483660" r:id="rId1"/>
  </p:sldMasterIdLst>
  <p:notesMasterIdLst>
    <p:notesMasterId r:id="rId22"/>
  </p:notesMasterIdLst>
  <p:sldIdLst>
    <p:sldId id="256" r:id="rId2"/>
    <p:sldId id="273" r:id="rId3"/>
    <p:sldId id="272" r:id="rId4"/>
    <p:sldId id="276" r:id="rId5"/>
    <p:sldId id="287" r:id="rId6"/>
    <p:sldId id="288" r:id="rId7"/>
    <p:sldId id="257" r:id="rId8"/>
    <p:sldId id="270" r:id="rId9"/>
    <p:sldId id="258" r:id="rId10"/>
    <p:sldId id="259" r:id="rId11"/>
    <p:sldId id="260" r:id="rId12"/>
    <p:sldId id="262" r:id="rId13"/>
    <p:sldId id="267" r:id="rId14"/>
    <p:sldId id="268" r:id="rId15"/>
    <p:sldId id="279" r:id="rId16"/>
    <p:sldId id="285" r:id="rId17"/>
    <p:sldId id="281" r:id="rId18"/>
    <p:sldId id="283" r:id="rId19"/>
    <p:sldId id="284" r:id="rId20"/>
    <p:sldId id="277" r:id="rId2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39" autoAdjust="0"/>
  </p:normalViewPr>
  <p:slideViewPr>
    <p:cSldViewPr>
      <p:cViewPr varScale="1">
        <p:scale>
          <a:sx n="57" d="100"/>
          <a:sy n="57" d="100"/>
        </p:scale>
        <p:origin x="17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17B9D0EE-DFFC-431B-8BA5-D16600BAA83F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3" tIns="46657" rIns="93313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13" tIns="46657" rIns="93313" bIns="466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7CE3EA4D-75A6-40BB-81D2-1F9DA5A4E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3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80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53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10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27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46DFE-60C1-4689-A6A2-CE49E925B35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7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46DFE-60C1-4689-A6A2-CE49E925B35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33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46DFE-60C1-4689-A6A2-CE49E925B35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40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46DFE-60C1-4689-A6A2-CE49E925B35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723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63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Today’s PD will cover an overview of RTI and all Tiers.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02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year we will have two teams. Intervention focused on academics and the BMT on behavior.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85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take a moment to write your</a:t>
            </a:r>
            <a:r>
              <a:rPr lang="en-US" baseline="0" dirty="0" smtClean="0"/>
              <a:t> </a:t>
            </a:r>
            <a:r>
              <a:rPr lang="en-US" dirty="0" smtClean="0"/>
              <a:t>questions. All questions are important and will be answered. Due</a:t>
            </a:r>
            <a:r>
              <a:rPr lang="en-US" baseline="0" dirty="0" smtClean="0"/>
              <a:t> to the time, we will answer questions as a team and send out the responses via-email and the weekly post. Please be specific and while walking out place it at the parking lot.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02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37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46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12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3EA4D-75A6-40BB-81D2-1F9DA5A4EC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9417DC-5E87-4247-A244-134E355CA423}" type="datetimeFigureOut">
              <a:rPr lang="en-US" smtClean="0"/>
              <a:t>9/10/2015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9A120E-B743-4F99-A8C4-75C4B303F46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7851648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 Overview of RTI and Interventions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2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Documentation</a:t>
            </a:r>
            <a:endParaRPr lang="en-US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122637"/>
              </p:ext>
            </p:extLst>
          </p:nvPr>
        </p:nvGraphicFramePr>
        <p:xfrm>
          <a:off x="533400" y="1500473"/>
          <a:ext cx="8229600" cy="173507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68908"/>
                <a:gridCol w="3445892"/>
                <a:gridCol w="1114847"/>
                <a:gridCol w="2999953"/>
              </a:tblGrid>
              <a:tr h="1634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Student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Year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2014-2015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4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ID #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Grade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4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School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Teacher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9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 mtg.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Attendance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9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mtg.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Attendance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9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 mtg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Attendance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214740"/>
              </p:ext>
            </p:extLst>
          </p:nvPr>
        </p:nvGraphicFramePr>
        <p:xfrm>
          <a:off x="533400" y="3158754"/>
          <a:ext cx="8229601" cy="1173480"/>
        </p:xfrm>
        <a:graphic>
          <a:graphicData uri="http://schemas.openxmlformats.org/drawingml/2006/table">
            <a:tbl>
              <a:tblPr firstRow="1" firstCol="1" bandRow="1"/>
              <a:tblGrid>
                <a:gridCol w="1429032"/>
                <a:gridCol w="1722946"/>
                <a:gridCol w="1672271"/>
                <a:gridCol w="1672271"/>
                <a:gridCol w="1733081"/>
              </a:tblGrid>
              <a:tr h="16216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ELA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MATH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BEHAVIOR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2958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Fluency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Sight Words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Vocabulary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Comprehension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Listening</a:t>
                      </a: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Phonemic Awareness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Phonics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Speaking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Writing Genres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Writing Mechanics</a:t>
                      </a: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Number Sense and Operations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Problem Solving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Algebra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Reasoning and Proof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Connection</a:t>
                      </a: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Geometry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Measurement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Statistics and Probability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Vocabulary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Presentation</a:t>
                      </a: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Describe:</a:t>
                      </a:r>
                    </a:p>
                  </a:txBody>
                  <a:tcPr marL="60810" marR="608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53410"/>
              </p:ext>
            </p:extLst>
          </p:nvPr>
        </p:nvGraphicFramePr>
        <p:xfrm>
          <a:off x="533400" y="4349167"/>
          <a:ext cx="8229600" cy="236601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32047"/>
                <a:gridCol w="1124542"/>
                <a:gridCol w="1686812"/>
                <a:gridCol w="1329004"/>
                <a:gridCol w="664502"/>
                <a:gridCol w="766733"/>
                <a:gridCol w="868964"/>
                <a:gridCol w="956996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Date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Baseline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(current level)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Goal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Intervention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Group Size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Frequency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Person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Responsible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Attendance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 Intervention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0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   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57200" y="845427"/>
            <a:ext cx="118110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Tier ___ Intervention Documentation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Intervention Focus:     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57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969264"/>
          </a:xfrm>
        </p:spPr>
        <p:txBody>
          <a:bodyPr/>
          <a:lstStyle/>
          <a:p>
            <a:r>
              <a:rPr lang="en-US" dirty="0" smtClean="0"/>
              <a:t>Progress Monitoring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934136"/>
          </a:xfrm>
        </p:spPr>
        <p:txBody>
          <a:bodyPr>
            <a:norm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600" dirty="0" err="1" smtClean="0"/>
              <a:t>Aimsweb</a:t>
            </a:r>
            <a:r>
              <a:rPr lang="en-US" sz="3600" dirty="0"/>
              <a:t> </a:t>
            </a:r>
            <a:r>
              <a:rPr lang="en-US" sz="3600" dirty="0" smtClean="0"/>
              <a:t>with </a:t>
            </a:r>
            <a:r>
              <a:rPr lang="en-US" sz="3600" b="1" u="sng" dirty="0" smtClean="0"/>
              <a:t>Fidelity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b="1" u="sng" dirty="0" smtClean="0"/>
              <a:t>Tier 1</a:t>
            </a:r>
            <a:r>
              <a:rPr lang="en-US" sz="3600" b="1" dirty="0" smtClean="0"/>
              <a:t>- once a month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b="1" u="sng" dirty="0" smtClean="0"/>
              <a:t>Tier 2</a:t>
            </a:r>
            <a:r>
              <a:rPr lang="en-US" sz="3600" b="1" dirty="0" smtClean="0"/>
              <a:t>- twice a month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b="1" u="sng" dirty="0" smtClean="0"/>
              <a:t>Tier 3- </a:t>
            </a:r>
            <a:r>
              <a:rPr lang="en-US" sz="3600" b="1" dirty="0" smtClean="0"/>
              <a:t>once a week</a:t>
            </a:r>
            <a:endParaRPr lang="en-US" sz="3600" b="1" u="sng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pPr marL="571500" indent="-571500">
              <a:buFont typeface="Arial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7631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Student work</a:t>
            </a:r>
          </a:p>
          <a:p>
            <a:r>
              <a:rPr lang="en-US" sz="3600" dirty="0" smtClean="0"/>
              <a:t>Benchmarks from Intervention Program</a:t>
            </a:r>
          </a:p>
          <a:p>
            <a:r>
              <a:rPr lang="en-US" sz="3600" dirty="0" smtClean="0"/>
              <a:t>Reports from computer base program</a:t>
            </a:r>
          </a:p>
          <a:p>
            <a:r>
              <a:rPr lang="en-US" sz="3600" dirty="0" smtClean="0"/>
              <a:t>Teacher notes with student work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355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Tier 1 (Universal)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947824"/>
              </p:ext>
            </p:extLst>
          </p:nvPr>
        </p:nvGraphicFramePr>
        <p:xfrm>
          <a:off x="1066800" y="1905000"/>
          <a:ext cx="7362826" cy="45605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4302"/>
                <a:gridCol w="2930098"/>
                <a:gridCol w="2638426"/>
              </a:tblGrid>
              <a:tr h="2864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Components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Academic Examples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Behavior Examples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9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Documentation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Teacher’s Plans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Student Attendance Record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Classroom Behavior Plan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Parent Log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Student Behavior Log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483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Progress Monitoring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Pre and post assessments from curriculum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Universal Screening (NWEA, </a:t>
                      </a:r>
                      <a:r>
                        <a:rPr lang="en-US" sz="1400" dirty="0" err="1">
                          <a:effectLst/>
                        </a:rPr>
                        <a:t>Aimsweb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Progress Monitoring (1x per month)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Summative Assessments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Student Behavior Log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Behavior tally Chart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Behavior Scatter Plot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1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Evidence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Student work samples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Pre and post assessments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Universal Screening Reports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err="1">
                          <a:effectLst/>
                        </a:rPr>
                        <a:t>Aimsweb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Student Behavior Log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Office Referrals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Work not being completed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</a:rPr>
                        <a:t>Student work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65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Are classroom instructional strategies and supports sufficient to help the student achieve academic success?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496615"/>
              </p:ext>
            </p:extLst>
          </p:nvPr>
        </p:nvGraphicFramePr>
        <p:xfrm>
          <a:off x="457200" y="2209800"/>
          <a:ext cx="8229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400" dirty="0" smtClean="0"/>
                        <a:t>Keep on doing what your doing</a:t>
                      </a:r>
                      <a:r>
                        <a:rPr lang="en-US" sz="2400" baseline="0" dirty="0" smtClean="0"/>
                        <a:t> !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24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Check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 evidence 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Ensure that core instruction has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been delivered with fidelity.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Does the student have underlying attendance, home, language, or behavioral concerns that may be impacting academics? These concerns need to be addressed before moving forward.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everything checks out, move to Tier 2 for additional supports.</a:t>
                      </a:r>
                      <a:endParaRPr lang="en-US" sz="2400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59530"/>
            <a:ext cx="1828800" cy="157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919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48"/>
            <a:ext cx="7620000" cy="838200"/>
          </a:xfrm>
        </p:spPr>
        <p:txBody>
          <a:bodyPr/>
          <a:lstStyle/>
          <a:p>
            <a:pPr algn="ctr"/>
            <a:r>
              <a:rPr lang="en-US" dirty="0" smtClean="0"/>
              <a:t>Tier 2 (Strategic)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251850"/>
              </p:ext>
            </p:extLst>
          </p:nvPr>
        </p:nvGraphicFramePr>
        <p:xfrm>
          <a:off x="762000" y="838200"/>
          <a:ext cx="7696200" cy="5793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5544"/>
                <a:gridCol w="2910328"/>
                <a:gridCol w="2910328"/>
              </a:tblGrid>
              <a:tr h="3596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Components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Academic Examples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Behavior Examples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115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Documentation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Intervention</a:t>
                      </a:r>
                      <a:r>
                        <a:rPr lang="en-US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Documentation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en-US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Intervention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Documentation</a:t>
                      </a:r>
                      <a:endParaRPr lang="en-US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185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Progress Monitoring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err="1" smtClean="0">
                          <a:effectLst/>
                        </a:rPr>
                        <a:t>Aimsweb</a:t>
                      </a:r>
                      <a:r>
                        <a:rPr lang="en-US" sz="1600" dirty="0" smtClean="0">
                          <a:effectLst/>
                        </a:rPr>
                        <a:t> Progress Monitoring (2x </a:t>
                      </a:r>
                      <a:r>
                        <a:rPr lang="en-US" sz="1600" dirty="0">
                          <a:effectLst/>
                        </a:rPr>
                        <a:t>per month</a:t>
                      </a:r>
                      <a:r>
                        <a:rPr lang="en-US" sz="1600" dirty="0" smtClean="0">
                          <a:effectLst/>
                        </a:rPr>
                        <a:t>) at one level above student’s academic level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Student Behavior Log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Behavior tally Chart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Behavior Scatter Plot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613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Evidence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Pre and post assessments from Research- Based Program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Student </a:t>
                      </a:r>
                      <a:r>
                        <a:rPr lang="en-US" sz="1600" dirty="0">
                          <a:effectLst/>
                        </a:rPr>
                        <a:t>work </a:t>
                      </a:r>
                      <a:r>
                        <a:rPr lang="en-US" sz="1600" dirty="0" smtClean="0">
                          <a:effectLst/>
                        </a:rPr>
                        <a:t>samples from Research-Based Program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</a:rPr>
                        <a:t>Reports from Research-Based</a:t>
                      </a:r>
                      <a:r>
                        <a:rPr lang="en-US" sz="1600" baseline="0" dirty="0" smtClean="0">
                          <a:effectLst/>
                        </a:rPr>
                        <a:t> Program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baseline="0" dirty="0" smtClean="0">
                          <a:effectLst/>
                        </a:rPr>
                        <a:t>Lessons or Teacher Antidotal notes</a:t>
                      </a:r>
                      <a:endParaRPr lang="en-US" sz="16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err="1" smtClean="0">
                          <a:effectLst/>
                        </a:rPr>
                        <a:t>Aimsweb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Data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Student Behavior Log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Office Referrals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Work not being completed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Student </a:t>
                      </a:r>
                      <a:r>
                        <a:rPr lang="en-US" sz="1600" dirty="0" smtClean="0">
                          <a:effectLst/>
                        </a:rPr>
                        <a:t>work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Parent Log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89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15016" y="-2043545"/>
            <a:ext cx="18821400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841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620000" cy="1477962"/>
          </a:xfrm>
        </p:spPr>
        <p:txBody>
          <a:bodyPr>
            <a:normAutofit fontScale="90000"/>
          </a:bodyPr>
          <a:lstStyle/>
          <a:p>
            <a:r>
              <a:rPr lang="en-US" sz="3600" b="1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Is the research-based program sufficient </a:t>
            </a:r>
            <a:r>
              <a:rPr lang="en-US" sz="36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to help the student achieve academic success?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213309"/>
              </p:ext>
            </p:extLst>
          </p:nvPr>
        </p:nvGraphicFramePr>
        <p:xfrm>
          <a:off x="609600" y="1752600"/>
          <a:ext cx="8001000" cy="4627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4000500"/>
              </a:tblGrid>
              <a:tr h="42091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YES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</a:t>
                      </a:r>
                      <a:endParaRPr lang="en-US" sz="2000" dirty="0"/>
                    </a:p>
                  </a:txBody>
                  <a:tcPr/>
                </a:tc>
              </a:tr>
              <a:tr h="3998686"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en-US" sz="2400" dirty="0" smtClean="0"/>
                        <a:t>Keep on doing what your doing</a:t>
                      </a:r>
                      <a:r>
                        <a:rPr lang="en-US" sz="2400" baseline="0" dirty="0" smtClean="0"/>
                        <a:t> !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Check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 evidence 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Ensure that research based program  has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been delivered with fidelity.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Does the student have underlying attendance, home, language, or behavioral concerns that may be impacting academics? These concerns need to be addressed before moving forward.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Attempt another Research-based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program for another 4 weeks.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everything checks out, fill out RTI</a:t>
                      </a:r>
                      <a:r>
                        <a:rPr kumimoji="0" lang="en-US" sz="18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referral and submit to Mrs. </a:t>
                      </a:r>
                      <a:r>
                        <a:rPr kumimoji="0" lang="en-US" sz="1800" b="1" i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Manscuk</a:t>
                      </a:r>
                      <a:r>
                        <a:rPr kumimoji="0" lang="en-US" sz="1800" b="1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Tier 3 for additional supports.</a:t>
                      </a:r>
                      <a:endParaRPr lang="en-US" sz="2400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86200"/>
            <a:ext cx="1828800" cy="157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757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 you need to do for Tier 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600" dirty="0" smtClean="0"/>
              <a:t>Fill out Intervention Referral</a:t>
            </a:r>
          </a:p>
          <a:p>
            <a:r>
              <a:rPr lang="en-US" sz="3600" dirty="0" smtClean="0"/>
              <a:t>Continue Tier 1 progress monitoring at grade level once a month</a:t>
            </a:r>
          </a:p>
          <a:p>
            <a:r>
              <a:rPr lang="en-US" sz="3600" dirty="0" smtClean="0"/>
              <a:t>N. Winters will progress monitor once a week </a:t>
            </a:r>
          </a:p>
          <a:p>
            <a:r>
              <a:rPr lang="en-US" sz="3600" dirty="0" smtClean="0"/>
              <a:t>Attend once a month meeting with RTI team to review data and documentation</a:t>
            </a:r>
          </a:p>
          <a:p>
            <a:r>
              <a:rPr lang="en-US" sz="3600" dirty="0" smtClean="0"/>
              <a:t>Ask questions and be diligent about the case. You have worked hard to get student to Tier 3!!!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4675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 3 with Ms. Winters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accept students that have Tier 2 and have come to the RTI team</a:t>
            </a:r>
          </a:p>
          <a:p>
            <a:r>
              <a:rPr lang="en-US" dirty="0" smtClean="0"/>
              <a:t>Only monitor once a week at student’s working level.</a:t>
            </a:r>
          </a:p>
          <a:p>
            <a:r>
              <a:rPr lang="en-US" dirty="0" smtClean="0"/>
              <a:t>Classroom teacher continues to monitor at grade level once  a month.</a:t>
            </a:r>
          </a:p>
          <a:p>
            <a:r>
              <a:rPr lang="en-US" dirty="0" smtClean="0"/>
              <a:t>They can not make-up work that is missed. We need to be creative with missed work.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1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Introduction of Team</a:t>
            </a:r>
          </a:p>
          <a:p>
            <a:pPr marL="0" indent="0" algn="ctr">
              <a:buNone/>
            </a:pPr>
            <a:r>
              <a:rPr lang="en-US" sz="3200" dirty="0" smtClean="0"/>
              <a:t>Changes 2015-16</a:t>
            </a:r>
          </a:p>
          <a:p>
            <a:pPr marL="0" indent="0" algn="ctr">
              <a:buNone/>
            </a:pPr>
            <a:r>
              <a:rPr lang="en-US" sz="3200" dirty="0" smtClean="0"/>
              <a:t>Presentation of Tiers</a:t>
            </a:r>
          </a:p>
          <a:p>
            <a:pPr marL="0" indent="0" algn="ctr">
              <a:buNone/>
            </a:pPr>
            <a:r>
              <a:rPr lang="en-US" sz="3200" dirty="0" smtClean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68044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905000"/>
            <a:ext cx="6400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Thank you for coming. Please take a moment to fill out the survey.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2050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Team Members</a:t>
            </a:r>
            <a:endParaRPr lang="en-US" b="1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Intervention	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Behavior Management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Sherley </a:t>
            </a:r>
            <a:r>
              <a:rPr lang="en-US" dirty="0"/>
              <a:t>Flores</a:t>
            </a:r>
          </a:p>
          <a:p>
            <a:pPr marL="0" indent="0">
              <a:buNone/>
            </a:pPr>
            <a:r>
              <a:rPr lang="en-US" dirty="0" smtClean="0"/>
              <a:t>Valerie </a:t>
            </a:r>
            <a:r>
              <a:rPr lang="en-US" dirty="0" err="1"/>
              <a:t>Holberton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Terry </a:t>
            </a:r>
            <a:r>
              <a:rPr lang="en-US" dirty="0" err="1" smtClean="0"/>
              <a:t>Manscuk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Maria Petrella </a:t>
            </a:r>
          </a:p>
          <a:p>
            <a:pPr marL="0" indent="0">
              <a:buNone/>
            </a:pPr>
            <a:r>
              <a:rPr lang="en-US" dirty="0" smtClean="0"/>
              <a:t>Nicole Winters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Ana </a:t>
            </a:r>
            <a:r>
              <a:rPr lang="en-US" dirty="0" err="1" smtClean="0"/>
              <a:t>Derleth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Shanta Rutland</a:t>
            </a:r>
          </a:p>
          <a:p>
            <a:pPr marL="0" indent="0">
              <a:buNone/>
            </a:pPr>
            <a:r>
              <a:rPr lang="en-US" dirty="0" smtClean="0"/>
              <a:t>Jamie Stein</a:t>
            </a:r>
          </a:p>
          <a:p>
            <a:pPr marL="0" indent="0">
              <a:buNone/>
            </a:pPr>
            <a:r>
              <a:rPr lang="en-US" dirty="0" smtClean="0"/>
              <a:t>Rebecca Van </a:t>
            </a:r>
            <a:r>
              <a:rPr lang="en-US" dirty="0" err="1" smtClean="0"/>
              <a:t>Alstyne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Meredith Lee</a:t>
            </a:r>
          </a:p>
          <a:p>
            <a:pPr marL="0" indent="0">
              <a:buNone/>
            </a:pPr>
            <a:r>
              <a:rPr lang="en-US" dirty="0" smtClean="0"/>
              <a:t>Tabitha Baker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9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80752" y="561132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Algerian" pitchFamily="82" charset="0"/>
              </a:rPr>
              <a:t>Parking Lot</a:t>
            </a:r>
            <a:endParaRPr lang="en-US" sz="5400" dirty="0">
              <a:latin typeface="Algerian" pitchFamily="82" charset="0"/>
            </a:endParaRPr>
          </a:p>
        </p:txBody>
      </p:sp>
      <p:pic>
        <p:nvPicPr>
          <p:cNvPr id="4" name="il_fi" descr="http://janellmcclure.typepad.com/.a/6a00d83451848269e20120a83d692e970b-pi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22797"/>
            <a:ext cx="1981200" cy="1339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l_fi" descr="http://janellmcclure.typepad.com/.a/6a00d83451848269e20120a83d692e970b-pi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022796"/>
            <a:ext cx="1981200" cy="133940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8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en-US" dirty="0"/>
              <a:t>Changes for </a:t>
            </a:r>
            <a:r>
              <a:rPr lang="en-US" dirty="0" smtClean="0"/>
              <a:t>2015-16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OLD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smtClean="0"/>
              <a:t>NEW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RTI team member will have 2 open times for staff to come for  assistance.</a:t>
            </a:r>
          </a:p>
          <a:p>
            <a:r>
              <a:rPr lang="en-US" dirty="0" smtClean="0"/>
              <a:t>Documentation will be </a:t>
            </a:r>
            <a:r>
              <a:rPr lang="en-US" dirty="0"/>
              <a:t>handed in </a:t>
            </a:r>
            <a:r>
              <a:rPr lang="en-US" dirty="0" smtClean="0"/>
              <a:t>4 times a </a:t>
            </a:r>
            <a:r>
              <a:rPr lang="en-US" dirty="0" err="1" smtClean="0"/>
              <a:t>yr</a:t>
            </a:r>
            <a:r>
              <a:rPr lang="en-US" dirty="0" smtClean="0"/>
              <a:t> for </a:t>
            </a:r>
            <a:r>
              <a:rPr lang="en-US" dirty="0"/>
              <a:t>administration </a:t>
            </a:r>
            <a:r>
              <a:rPr lang="en-US" dirty="0" smtClean="0"/>
              <a:t>review</a:t>
            </a:r>
          </a:p>
          <a:p>
            <a:r>
              <a:rPr lang="en-US" dirty="0" smtClean="0"/>
              <a:t>Documentation Log</a:t>
            </a:r>
          </a:p>
          <a:p>
            <a:r>
              <a:rPr lang="en-US" dirty="0" smtClean="0"/>
              <a:t>RTI referral 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Grade level Meeting once a month to go over </a:t>
            </a:r>
            <a:r>
              <a:rPr lang="en-US" dirty="0" smtClean="0"/>
              <a:t>documentation</a:t>
            </a:r>
          </a:p>
          <a:p>
            <a:pPr lvl="0"/>
            <a:r>
              <a:rPr lang="en-US" dirty="0"/>
              <a:t>Documentation will be handed </a:t>
            </a:r>
            <a:r>
              <a:rPr lang="en-US" dirty="0" smtClean="0"/>
              <a:t>in to RTI team for feedback</a:t>
            </a:r>
            <a:endParaRPr lang="en-US" dirty="0"/>
          </a:p>
          <a:p>
            <a:pPr lvl="0"/>
            <a:r>
              <a:rPr lang="en-US" dirty="0" smtClean="0"/>
              <a:t>Tier 2 Language Arts  done </a:t>
            </a:r>
            <a:r>
              <a:rPr lang="en-US" dirty="0"/>
              <a:t>by </a:t>
            </a:r>
            <a:r>
              <a:rPr lang="en-US" dirty="0" smtClean="0"/>
              <a:t>Reading teacher (K-2)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8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57200" y="1073006"/>
            <a:ext cx="8458200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complete table below.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 each box once these documents have been submitted.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Aimsweb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Graph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Intervention Log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474" y="140811"/>
            <a:ext cx="87979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RTI Checklist</a:t>
            </a:r>
            <a:endParaRPr lang="en-US" altLang="en-US" sz="105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SUBMIT THIS CHECKLIST AND SUPPORTING DOCUMENTS TO TERRY MANSCUK B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268081"/>
              </p:ext>
            </p:extLst>
          </p:nvPr>
        </p:nvGraphicFramePr>
        <p:xfrm>
          <a:off x="609600" y="2285998"/>
          <a:ext cx="7924799" cy="3886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3135"/>
                <a:gridCol w="2677838"/>
                <a:gridCol w="2883826"/>
              </a:tblGrid>
              <a:tr h="363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Assessments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Fall/Winter/Spring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Performance Level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85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NWEA: ELA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42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NWEA: Math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98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Aimsweb: Reading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27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Aimsweb: Math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35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DRA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35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STAR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73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thurston.k12.wa.us/cms/lib/WA01001371/Centricity/Domain/101/RTI_PYRAMI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83820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76600" y="3505200"/>
            <a:ext cx="24384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Grade Level Intervention Team Member  will work with you in Tier 1 &amp; 2.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6394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83058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411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an Intervention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467536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Documentation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Progress Monitoring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Evidence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983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2343</TotalTime>
  <Words>846</Words>
  <Application>Microsoft Office PowerPoint</Application>
  <PresentationFormat>On-screen Show (4:3)</PresentationFormat>
  <Paragraphs>310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Algerian</vt:lpstr>
      <vt:lpstr>Arial</vt:lpstr>
      <vt:lpstr>Calibri</vt:lpstr>
      <vt:lpstr>Constantia</vt:lpstr>
      <vt:lpstr>Courier New</vt:lpstr>
      <vt:lpstr>Symbol</vt:lpstr>
      <vt:lpstr>Times New Roman</vt:lpstr>
      <vt:lpstr>Wingdings 2</vt:lpstr>
      <vt:lpstr>Flow</vt:lpstr>
      <vt:lpstr>An Overview of RTI and Interventions</vt:lpstr>
      <vt:lpstr>Agenda</vt:lpstr>
      <vt:lpstr>Team Members</vt:lpstr>
      <vt:lpstr>PowerPoint Presentation</vt:lpstr>
      <vt:lpstr>Changes for 2015-16</vt:lpstr>
      <vt:lpstr>PowerPoint Presentation</vt:lpstr>
      <vt:lpstr>PowerPoint Presentation</vt:lpstr>
      <vt:lpstr>PowerPoint Presentation</vt:lpstr>
      <vt:lpstr>Components of an Intervention</vt:lpstr>
      <vt:lpstr>Documentation</vt:lpstr>
      <vt:lpstr>Progress Monitoring</vt:lpstr>
      <vt:lpstr>Evidence</vt:lpstr>
      <vt:lpstr>Tier 1 (Universal)</vt:lpstr>
      <vt:lpstr>Are classroom instructional strategies and supports sufficient to help the student achieve academic success?</vt:lpstr>
      <vt:lpstr>Tier 2 (Strategic)</vt:lpstr>
      <vt:lpstr>PowerPoint Presentation</vt:lpstr>
      <vt:lpstr>Is the research-based program sufficient to help the student achieve academic success?</vt:lpstr>
      <vt:lpstr>What do you need to do for Tier 3?</vt:lpstr>
      <vt:lpstr>Tier 3 with Ms. Winters</vt:lpstr>
      <vt:lpstr>PowerPoint Presentation</vt:lpstr>
    </vt:vector>
  </TitlesOfParts>
  <Company>Rochester City School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RTI</dc:title>
  <dc:creator>Petrella, Maria</dc:creator>
  <cp:lastModifiedBy>Cordero, Yanisvel</cp:lastModifiedBy>
  <cp:revision>64</cp:revision>
  <cp:lastPrinted>2013-10-08T14:45:18Z</cp:lastPrinted>
  <dcterms:created xsi:type="dcterms:W3CDTF">2013-09-09T18:51:02Z</dcterms:created>
  <dcterms:modified xsi:type="dcterms:W3CDTF">2015-09-10T17:20:16Z</dcterms:modified>
</cp:coreProperties>
</file>